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2D24"/>
    <a:srgbClr val="56A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82D2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419600"/>
            <a:ext cx="6400800" cy="609600"/>
          </a:xfrm>
        </p:spPr>
        <p:txBody>
          <a:bodyPr>
            <a:normAutofit/>
          </a:bodyPr>
          <a:lstStyle>
            <a:lvl1pPr algn="ctr">
              <a:buNone/>
              <a:defRPr sz="2400" baseline="0"/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4953000"/>
            <a:ext cx="6400800" cy="609600"/>
          </a:xfrm>
        </p:spPr>
        <p:txBody>
          <a:bodyPr>
            <a:normAutofit/>
          </a:bodyPr>
          <a:lstStyle>
            <a:lvl1pPr algn="ctr">
              <a:buNone/>
              <a:defRPr sz="2400" baseline="0"/>
            </a:lvl1pPr>
          </a:lstStyle>
          <a:p>
            <a:pPr lvl="0"/>
            <a:r>
              <a:rPr lang="en-US" dirty="0" smtClean="0"/>
              <a:t>Click to edit date</a:t>
            </a:r>
          </a:p>
        </p:txBody>
      </p:sp>
      <p:pic>
        <p:nvPicPr>
          <p:cNvPr id="10" name="Picture 9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76600" y="6096000"/>
            <a:ext cx="2743200" cy="5200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8" name="Picture 7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0" name="Picture 9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Johnston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53200" y="6248400"/>
            <a:ext cx="2160131" cy="409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8F055-310B-414D-BA58-D39747C090C6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6EEB0-D21B-49FD-93B5-1A884DDD2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56A0D3"/>
          </a:solidFill>
          <a:latin typeface="Arial Narrow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165788"/>
        </a:buClr>
        <a:buFont typeface="Arial" pitchFamily="34" charset="0"/>
        <a:buChar char="•"/>
        <a:defRPr sz="3200" kern="1200">
          <a:solidFill>
            <a:srgbClr val="382D24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165788"/>
        </a:buClr>
        <a:buFont typeface="Arial" pitchFamily="34" charset="0"/>
        <a:buChar char="–"/>
        <a:defRPr sz="2800" kern="1200">
          <a:solidFill>
            <a:srgbClr val="382D24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165788"/>
        </a:buClr>
        <a:buFont typeface="Arial" pitchFamily="34" charset="0"/>
        <a:buChar char="•"/>
        <a:defRPr sz="2400" kern="1200">
          <a:solidFill>
            <a:srgbClr val="382D24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165788"/>
        </a:buClr>
        <a:buFont typeface="Arial" pitchFamily="34" charset="0"/>
        <a:buChar char="–"/>
        <a:defRPr sz="2000" kern="1200">
          <a:solidFill>
            <a:srgbClr val="382D24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165788"/>
        </a:buClr>
        <a:buFont typeface="Arial" pitchFamily="34" charset="0"/>
        <a:buChar char="»"/>
        <a:defRPr sz="2000" kern="1200">
          <a:solidFill>
            <a:srgbClr val="382D24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ar0qZTUGdw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90800"/>
            <a:ext cx="9144000" cy="16764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AvenirNext LT Pro Bold" pitchFamily="34" charset="0"/>
              </a:rPr>
              <a:t>Advance Care </a:t>
            </a:r>
          </a:p>
          <a:p>
            <a:r>
              <a:rPr lang="en-US" sz="5400" dirty="0" smtClean="0">
                <a:latin typeface="AvenirNext LT Pro Bold" pitchFamily="34" charset="0"/>
              </a:rPr>
              <a:t>Planning</a:t>
            </a:r>
            <a:endParaRPr lang="en-US" sz="5400" dirty="0">
              <a:latin typeface="AvenirNext LT Pro Bold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922" y="533400"/>
            <a:ext cx="1982156" cy="171643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09" y="5585820"/>
            <a:ext cx="2131582" cy="78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583719"/>
            <a:ext cx="1828800" cy="78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276601" y="5782470"/>
            <a:ext cx="2743200" cy="84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8" b="38799"/>
          <a:stretch/>
        </p:blipFill>
        <p:spPr>
          <a:xfrm>
            <a:off x="3428044" y="5553870"/>
            <a:ext cx="2508426" cy="846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>
                <a:latin typeface="AvenirNext LT Pro Regular" pitchFamily="34" charset="0"/>
              </a:rPr>
              <a:t>A</a:t>
            </a:r>
            <a:r>
              <a:rPr lang="en-US" dirty="0">
                <a:latin typeface="AvenirNext LT Pro Regular" pitchFamily="34" charset="0"/>
              </a:rPr>
              <a:t> </a:t>
            </a:r>
            <a:r>
              <a:rPr lang="en-US" b="1" i="1" dirty="0">
                <a:latin typeface="AvenirNext LT Pro Regular" pitchFamily="34" charset="0"/>
              </a:rPr>
              <a:t>process</a:t>
            </a:r>
            <a:r>
              <a:rPr lang="en-US" dirty="0">
                <a:latin typeface="AvenirNext LT Pro Regular" pitchFamily="34" charset="0"/>
              </a:rPr>
              <a:t> where you discuss and plan for the care you would want to receive if you are unable to make decisions for yourself. </a:t>
            </a:r>
            <a:endParaRPr lang="en-US" dirty="0" smtClean="0">
              <a:latin typeface="AvenirNext LT Pro Regular" pitchFamily="34" charset="0"/>
            </a:endParaRPr>
          </a:p>
          <a:p>
            <a:pPr marL="0" indent="0" fontAlgn="base">
              <a:buNone/>
            </a:pPr>
            <a:endParaRPr lang="en-US" sz="1600" dirty="0">
              <a:latin typeface="AvenirNext LT Pro Regular" pitchFamily="34" charset="0"/>
            </a:endParaRPr>
          </a:p>
          <a:p>
            <a:pPr fontAlgn="base"/>
            <a:r>
              <a:rPr lang="en-US" dirty="0" smtClean="0">
                <a:latin typeface="AvenirNext LT Pro Regular" pitchFamily="34" charset="0"/>
              </a:rPr>
              <a:t>​Share</a:t>
            </a:r>
            <a:r>
              <a:rPr lang="en-US" dirty="0">
                <a:latin typeface="AvenirNext LT Pro Regular" pitchFamily="34" charset="0"/>
              </a:rPr>
              <a:t> the information with loved ones </a:t>
            </a:r>
            <a:r>
              <a:rPr lang="en-US" dirty="0" smtClean="0">
                <a:latin typeface="AvenirNext LT Pro Regular" pitchFamily="34" charset="0"/>
              </a:rPr>
              <a:t>and </a:t>
            </a:r>
            <a:r>
              <a:rPr lang="en-US" dirty="0">
                <a:latin typeface="AvenirNext LT Pro Regular" pitchFamily="34" charset="0"/>
              </a:rPr>
              <a:t>put your wishes in writing.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Next LT Pro Regular" pitchFamily="34" charset="0"/>
              </a:rPr>
              <a:t>Advance Care Planning</a:t>
            </a:r>
            <a:endParaRPr lang="en-US" dirty="0">
              <a:latin typeface="AvenirNext LT Pro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5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lnSpc>
                <a:spcPct val="110000"/>
              </a:lnSpc>
              <a:buNone/>
            </a:pPr>
            <a:r>
              <a:rPr lang="en-US" b="1" dirty="0">
                <a:latin typeface="AvenirNext LT Pro Regular" pitchFamily="34" charset="0"/>
              </a:rPr>
              <a:t>We are a society of planners. </a:t>
            </a:r>
            <a:r>
              <a:rPr lang="en-US" dirty="0">
                <a:latin typeface="AvenirNext LT Pro Regular" pitchFamily="34" charset="0"/>
              </a:rPr>
              <a:t>We plan for marriage, a baby, college and even retirement but most don’t prepare for the end of life</a:t>
            </a:r>
            <a:r>
              <a:rPr lang="en-US" dirty="0" smtClean="0">
                <a:latin typeface="AvenirNext LT Pro Regular" pitchFamily="34" charset="0"/>
              </a:rPr>
              <a:t>.</a:t>
            </a:r>
          </a:p>
          <a:p>
            <a:pPr marL="0" indent="0" fontAlgn="base">
              <a:lnSpc>
                <a:spcPct val="110000"/>
              </a:lnSpc>
              <a:buNone/>
            </a:pPr>
            <a:endParaRPr lang="en-US" sz="1900" dirty="0" smtClean="0">
              <a:latin typeface="AvenirNext LT Pro Regular" pitchFamily="34" charset="0"/>
            </a:endParaRPr>
          </a:p>
          <a:p>
            <a:pPr marL="0" indent="0" fontAlgn="base">
              <a:lnSpc>
                <a:spcPct val="110000"/>
              </a:lnSpc>
              <a:buNone/>
            </a:pPr>
            <a:r>
              <a:rPr lang="en-US" dirty="0" smtClean="0">
                <a:latin typeface="AvenirNext LT Pro Regular" pitchFamily="34" charset="0"/>
              </a:rPr>
              <a:t>Advance </a:t>
            </a:r>
            <a:r>
              <a:rPr lang="en-US" dirty="0">
                <a:latin typeface="AvenirNext LT Pro Regular" pitchFamily="34" charset="0"/>
              </a:rPr>
              <a:t>care planning helps your loved ones and </a:t>
            </a:r>
            <a:r>
              <a:rPr lang="en-US" dirty="0" smtClean="0">
                <a:latin typeface="AvenirNext LT Pro Regular" pitchFamily="34" charset="0"/>
              </a:rPr>
              <a:t>health care </a:t>
            </a:r>
            <a:r>
              <a:rPr lang="en-US" dirty="0">
                <a:latin typeface="AvenirNext LT Pro Regular" pitchFamily="34" charset="0"/>
              </a:rPr>
              <a:t>providers honor your goals of care and wishes if you are unable to speak for yourself. </a:t>
            </a:r>
            <a:endParaRPr lang="en-US" dirty="0" smtClean="0">
              <a:latin typeface="AvenirNext LT Pro Regular" pitchFamily="34" charset="0"/>
            </a:endParaRPr>
          </a:p>
          <a:p>
            <a:pPr marL="0" indent="0" fontAlgn="base">
              <a:lnSpc>
                <a:spcPct val="110000"/>
              </a:lnSpc>
              <a:buNone/>
            </a:pPr>
            <a:endParaRPr lang="en-US" sz="1900" dirty="0">
              <a:latin typeface="AvenirNext LT Pro Regular" pitchFamily="34" charset="0"/>
            </a:endParaRPr>
          </a:p>
          <a:p>
            <a:pPr marL="0" indent="0" fontAlgn="base">
              <a:lnSpc>
                <a:spcPct val="110000"/>
              </a:lnSpc>
              <a:buNone/>
            </a:pPr>
            <a:r>
              <a:rPr lang="en-US" dirty="0" smtClean="0">
                <a:latin typeface="AvenirNext LT Pro Regular" pitchFamily="34" charset="0"/>
              </a:rPr>
              <a:t>If you ever have an accident, stroke, surgery, or are diagnosed with a serious illness you may need someone to advocate for your wishes. </a:t>
            </a:r>
          </a:p>
          <a:p>
            <a:pPr marL="0" indent="0" fontAlgn="base">
              <a:lnSpc>
                <a:spcPct val="110000"/>
              </a:lnSpc>
              <a:buNone/>
            </a:pPr>
            <a:endParaRPr lang="en-US" sz="1900" dirty="0">
              <a:latin typeface="AvenirNext LT Pro Regular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Why is advance care planning important?</a:t>
            </a:r>
          </a:p>
        </p:txBody>
      </p:sp>
    </p:spTree>
    <p:extLst>
      <p:ext uri="{BB962C8B-B14F-4D97-AF65-F5344CB8AC3E}">
        <p14:creationId xmlns:p14="http://schemas.microsoft.com/office/powerpoint/2010/main" val="411385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Bar0qZTUGd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7067" y="609600"/>
            <a:ext cx="8669866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1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venirNext LT Pro Regular" pitchFamily="34" charset="0"/>
              </a:rPr>
              <a:t>Living Will </a:t>
            </a:r>
            <a:endParaRPr lang="en-US" dirty="0" smtClean="0">
              <a:latin typeface="AvenirNext LT Pro Regular" pitchFamily="34" charset="0"/>
            </a:endParaRPr>
          </a:p>
          <a:p>
            <a:pPr marL="0" indent="0">
              <a:buNone/>
            </a:pPr>
            <a:endParaRPr lang="en-US" sz="1600" dirty="0" smtClean="0">
              <a:latin typeface="AvenirNext LT Pro Regular" pitchFamily="34" charset="0"/>
            </a:endParaRPr>
          </a:p>
          <a:p>
            <a:r>
              <a:rPr lang="en-US" dirty="0" smtClean="0">
                <a:latin typeface="AvenirNext LT Pro Regular" pitchFamily="34" charset="0"/>
              </a:rPr>
              <a:t>Health </a:t>
            </a:r>
            <a:r>
              <a:rPr lang="en-US" dirty="0">
                <a:latin typeface="AvenirNext LT Pro Regular" pitchFamily="34" charset="0"/>
              </a:rPr>
              <a:t>Care </a:t>
            </a:r>
            <a:r>
              <a:rPr lang="en-US" dirty="0" smtClean="0">
                <a:latin typeface="AvenirNext LT Pro Regular" pitchFamily="34" charset="0"/>
              </a:rPr>
              <a:t>Power </a:t>
            </a:r>
            <a:r>
              <a:rPr lang="en-US" dirty="0">
                <a:latin typeface="AvenirNext LT Pro Regular" pitchFamily="34" charset="0"/>
              </a:rPr>
              <a:t>of Attorney (HPOA) </a:t>
            </a:r>
          </a:p>
          <a:p>
            <a:pPr marL="0" indent="0">
              <a:buNone/>
            </a:pPr>
            <a:endParaRPr lang="en-US" sz="1600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MOST </a:t>
            </a:r>
            <a:r>
              <a:rPr lang="en-US" sz="2800" dirty="0" smtClean="0">
                <a:latin typeface="AvenirNext LT Pro Regular" pitchFamily="34" charset="0"/>
              </a:rPr>
              <a:t>(</a:t>
            </a:r>
            <a:r>
              <a:rPr lang="en-US" sz="2800" dirty="0">
                <a:latin typeface="AvenirNext LT Pro Regular" pitchFamily="34" charset="0"/>
              </a:rPr>
              <a:t>medical order for scope of treatment)  </a:t>
            </a:r>
          </a:p>
          <a:p>
            <a:pPr marL="0" indent="0">
              <a:buNone/>
            </a:pPr>
            <a:endParaRPr lang="en-US" sz="1600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DNR </a:t>
            </a:r>
            <a:r>
              <a:rPr lang="en-US" sz="2800" dirty="0">
                <a:latin typeface="AvenirNext LT Pro Regular" pitchFamily="34" charset="0"/>
              </a:rPr>
              <a:t>(do not resuscitate) </a:t>
            </a:r>
            <a:endParaRPr lang="en-US" sz="2800" dirty="0" smtClean="0">
              <a:latin typeface="AvenirNext LT Pro Regular" pitchFamily="34" charset="0"/>
            </a:endParaRPr>
          </a:p>
          <a:p>
            <a:endParaRPr lang="en-US" sz="2800" dirty="0">
              <a:latin typeface="AvenirNext LT Pro Regular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Next LT Pro Regular" pitchFamily="34" charset="0"/>
              </a:rPr>
              <a:t>Advance Care Directives</a:t>
            </a:r>
            <a:endParaRPr lang="en-US" dirty="0">
              <a:latin typeface="AvenirNext LT Pro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01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Next LT Pro Regular" pitchFamily="34" charset="0"/>
              </a:rPr>
              <a:t>MOST Form</a:t>
            </a:r>
            <a:endParaRPr lang="en-US" dirty="0">
              <a:latin typeface="AvenirNext LT Pro MediumCn" pitchFamily="34" charset="0"/>
            </a:endParaRPr>
          </a:p>
        </p:txBody>
      </p:sp>
      <p:pic>
        <p:nvPicPr>
          <p:cNvPr id="4" name="Content Placeholder 3" descr="Using Our &lt;strong&gt;Pink&lt;/strong&gt; Friend (POLST) Appropriately: Please Help ..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7467600" cy="475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8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latin typeface="AvenirNext LT Pro Regular" pitchFamily="34" charset="0"/>
              </a:rPr>
              <a:t>In </a:t>
            </a:r>
            <a:r>
              <a:rPr lang="en-US" dirty="0">
                <a:latin typeface="AvenirNext LT Pro Regular" pitchFamily="34" charset="0"/>
              </a:rPr>
              <a:t>North Carolina a Living Will allows you to state your desire </a:t>
            </a:r>
            <a:r>
              <a:rPr lang="en-US" b="1" dirty="0">
                <a:latin typeface="AvenirNext LT Pro Regular" pitchFamily="34" charset="0"/>
              </a:rPr>
              <a:t>NOT</a:t>
            </a:r>
            <a:r>
              <a:rPr lang="en-US" dirty="0">
                <a:latin typeface="AvenirNext LT Pro Regular" pitchFamily="34" charset="0"/>
              </a:rPr>
              <a:t> to receive </a:t>
            </a:r>
            <a:r>
              <a:rPr lang="en-US" dirty="0" smtClean="0">
                <a:latin typeface="AvenirNext LT Pro Regular" pitchFamily="34" charset="0"/>
              </a:rPr>
              <a:t>life-prolonging </a:t>
            </a:r>
            <a:r>
              <a:rPr lang="en-US" dirty="0">
                <a:latin typeface="AvenirNext LT Pro Regular" pitchFamily="34" charset="0"/>
              </a:rPr>
              <a:t>measures in any or all of the following situations: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100" dirty="0">
              <a:latin typeface="AvenirNext LT Pro Regular" pitchFamily="34" charset="0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AvenirNext LT Pro Regular" pitchFamily="34" charset="0"/>
              </a:rPr>
              <a:t>You have an incurable condition that will result in death within a short period of </a:t>
            </a:r>
            <a:r>
              <a:rPr lang="en-US" dirty="0" smtClean="0">
                <a:latin typeface="AvenirNext LT Pro Regular" pitchFamily="34" charset="0"/>
              </a:rPr>
              <a:t>time.</a:t>
            </a:r>
            <a:endParaRPr lang="en-US" dirty="0">
              <a:latin typeface="AvenirNext LT Pro Regular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100" dirty="0">
              <a:latin typeface="AvenirNext LT Pro Regular" pitchFamily="34" charset="0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AvenirNext LT Pro Regular" pitchFamily="34" charset="0"/>
              </a:rPr>
              <a:t>You are unconscious, and your </a:t>
            </a:r>
            <a:r>
              <a:rPr lang="en-US" dirty="0" smtClean="0">
                <a:latin typeface="AvenirNext LT Pro Regular" pitchFamily="34" charset="0"/>
              </a:rPr>
              <a:t>doctors </a:t>
            </a:r>
            <a:r>
              <a:rPr lang="en-US" dirty="0">
                <a:latin typeface="AvenirNext LT Pro Regular" pitchFamily="34" charset="0"/>
              </a:rPr>
              <a:t>are confident that you will not regain </a:t>
            </a:r>
            <a:r>
              <a:rPr lang="en-US" dirty="0" smtClean="0">
                <a:latin typeface="AvenirNext LT Pro Regular" pitchFamily="34" charset="0"/>
              </a:rPr>
              <a:t>consciousness.</a:t>
            </a:r>
            <a:endParaRPr lang="en-US" dirty="0">
              <a:latin typeface="AvenirNext LT Pro Regular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900" dirty="0">
              <a:latin typeface="AvenirNext LT Pro Regular" pitchFamily="34" charset="0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AvenirNext LT Pro Regular" pitchFamily="34" charset="0"/>
              </a:rPr>
              <a:t>You have advanced dementia or other substantial and irreversible loss of mental </a:t>
            </a:r>
            <a:r>
              <a:rPr lang="en-US" dirty="0" smtClean="0">
                <a:latin typeface="AvenirNext LT Pro Regular" pitchFamily="34" charset="0"/>
              </a:rPr>
              <a:t>function.</a:t>
            </a:r>
            <a:endParaRPr lang="en-US" dirty="0">
              <a:latin typeface="AvenirNext LT Pro Regular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Next LT Pro Regular" pitchFamily="34" charset="0"/>
              </a:rPr>
              <a:t>Living Will</a:t>
            </a:r>
            <a:endParaRPr lang="en-US" dirty="0">
              <a:latin typeface="AvenirNext LT Pro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14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5029200" cy="2895599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latin typeface="AvenirNext LT Pro Regular" pitchFamily="34" charset="0"/>
              </a:rPr>
              <a:t>Life-prolonging </a:t>
            </a:r>
            <a:r>
              <a:rPr lang="en-US" dirty="0">
                <a:latin typeface="AvenirNext LT Pro Regular" pitchFamily="34" charset="0"/>
              </a:rPr>
              <a:t>measures are any medical treatments that would only serve to postpone death such </a:t>
            </a:r>
            <a:r>
              <a:rPr lang="en-US" dirty="0" smtClean="0">
                <a:latin typeface="AvenirNext LT Pro Regular" pitchFamily="34" charset="0"/>
              </a:rPr>
              <a:t>as:</a:t>
            </a:r>
            <a:endParaRPr lang="en-US" dirty="0">
              <a:latin typeface="AvenirNext LT Pro Regular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900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Breathing machines </a:t>
            </a:r>
            <a:r>
              <a:rPr lang="en-US" dirty="0" smtClean="0">
                <a:latin typeface="AvenirNext LT Pro Regular" pitchFamily="34" charset="0"/>
              </a:rPr>
              <a:t>(ventilator</a:t>
            </a:r>
            <a:r>
              <a:rPr lang="en-US" dirty="0">
                <a:latin typeface="AvenirNext LT Pro Regular" pitchFamily="34" charset="0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900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Kidney Dialysis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900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Antibiotics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900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Tube Feedings or Artificial Hydration such as </a:t>
            </a:r>
            <a:r>
              <a:rPr lang="en-US" dirty="0" smtClean="0">
                <a:latin typeface="AvenirNext LT Pro Regular" pitchFamily="34" charset="0"/>
              </a:rPr>
              <a:t>IV’s</a:t>
            </a:r>
            <a:endParaRPr lang="en-US" dirty="0">
              <a:latin typeface="AvenirNext LT Pro Regular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What are life-prolonging </a:t>
            </a:r>
            <a:r>
              <a:rPr lang="en-US" dirty="0" smtClean="0">
                <a:latin typeface="AvenirNext LT Pro Regular" pitchFamily="34" charset="0"/>
              </a:rPr>
              <a:t>measures?</a:t>
            </a:r>
            <a:endParaRPr lang="en-US" dirty="0">
              <a:latin typeface="AvenirNext LT Pro Regular" pitchFamily="34" charset="0"/>
            </a:endParaRPr>
          </a:p>
        </p:txBody>
      </p:sp>
      <p:pic>
        <p:nvPicPr>
          <p:cNvPr id="4" name="Picture 4" descr="C:\Users\U155254\AppData\Local\Microsoft\Windows\Temporary Internet Files\Content.IE5\66YG7W6P\5646118244_fbb898a22c_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76400"/>
            <a:ext cx="3052400" cy="42991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U155254\AppData\Local\Microsoft\Windows\Temporary Internet Files\Content.IE5\17VZU2BE\granuflo_dialysis-(252x167)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67200"/>
            <a:ext cx="2577878" cy="17083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U155254\AppData\Local\Microsoft\Windows\Temporary Internet Files\Content.IE5\JO0XMYHI\Diagram_showing_the_position_of_a_percutaneous_jejunostomy_feeding_tube_CRUK_342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124" y="4079731"/>
            <a:ext cx="2025476" cy="20162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34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venirNext LT Pro Regular" pitchFamily="34" charset="0"/>
              </a:rPr>
              <a:t>Express your wishes to receive these </a:t>
            </a:r>
            <a:r>
              <a:rPr lang="en-US" dirty="0" smtClean="0">
                <a:latin typeface="AvenirNext LT Pro Regular" pitchFamily="34" charset="0"/>
              </a:rPr>
              <a:t>treatments.</a:t>
            </a:r>
          </a:p>
          <a:p>
            <a:pPr marL="0" indent="0">
              <a:buNone/>
            </a:pPr>
            <a:endParaRPr lang="en-US" sz="1600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Initial the statement in Section 2 of Part B in the </a:t>
            </a:r>
            <a:r>
              <a:rPr lang="en-US" dirty="0" smtClean="0">
                <a:latin typeface="AvenirNext LT Pro Regular" pitchFamily="34" charset="0"/>
              </a:rPr>
              <a:t>document.</a:t>
            </a:r>
            <a:endParaRPr lang="en-US" dirty="0">
              <a:latin typeface="AvenirNext LT Pro Regular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What if I want Tube Feedings or artificial hydration?</a:t>
            </a:r>
          </a:p>
        </p:txBody>
      </p:sp>
    </p:spTree>
    <p:extLst>
      <p:ext uri="{BB962C8B-B14F-4D97-AF65-F5344CB8AC3E}">
        <p14:creationId xmlns:p14="http://schemas.microsoft.com/office/powerpoint/2010/main" val="233112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venirNext LT Pro Regular" pitchFamily="34" charset="0"/>
              </a:rPr>
              <a:t>A </a:t>
            </a:r>
            <a:r>
              <a:rPr lang="en-US" dirty="0">
                <a:latin typeface="AvenirNext LT Pro Regular" pitchFamily="34" charset="0"/>
              </a:rPr>
              <a:t>health care power of attorney is a legal document in which you name another person, called a “health care agent or health care proxy”, to make decisions for you when you are not able to make those decisions yourself.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venirNext LT Pro Regular" pitchFamily="34" charset="0"/>
              </a:rPr>
              <a:t>Health </a:t>
            </a:r>
            <a:r>
              <a:rPr lang="en-US" dirty="0">
                <a:latin typeface="AvenirNext LT Pro Regular" pitchFamily="34" charset="0"/>
              </a:rPr>
              <a:t>Care Power of </a:t>
            </a:r>
            <a:r>
              <a:rPr lang="en-US" dirty="0" smtClean="0">
                <a:latin typeface="AvenirNext LT Pro Regular" pitchFamily="34" charset="0"/>
              </a:rPr>
              <a:t>Attorney </a:t>
            </a:r>
            <a:r>
              <a:rPr lang="en-US" sz="4000" dirty="0" smtClean="0">
                <a:latin typeface="AvenirNext LT Pro Regular" pitchFamily="34" charset="0"/>
              </a:rPr>
              <a:t>(HPOA)</a:t>
            </a:r>
            <a:endParaRPr lang="en-US" sz="4000" dirty="0">
              <a:latin typeface="AvenirNext LT Pro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52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venirNext LT Pro Regular" pitchFamily="34" charset="0"/>
              </a:rPr>
              <a:t>Any </a:t>
            </a:r>
            <a:r>
              <a:rPr lang="en-US" dirty="0">
                <a:latin typeface="AvenirNext LT Pro Regular" pitchFamily="34" charset="0"/>
              </a:rPr>
              <a:t>competent person who is at least 18 years </a:t>
            </a:r>
            <a:r>
              <a:rPr lang="en-US" dirty="0" smtClean="0">
                <a:latin typeface="AvenirNext LT Pro Regular" pitchFamily="34" charset="0"/>
              </a:rPr>
              <a:t>old.</a:t>
            </a:r>
            <a:endParaRPr lang="en-US" dirty="0">
              <a:latin typeface="AvenirNext LT Pro Regular" pitchFamily="34" charset="0"/>
            </a:endParaRPr>
          </a:p>
          <a:p>
            <a:pPr marL="0" indent="0">
              <a:buNone/>
            </a:pPr>
            <a:endParaRPr lang="en-US" sz="1600" dirty="0">
              <a:latin typeface="AvenirNext LT Pro Regular" pitchFamily="34" charset="0"/>
            </a:endParaRPr>
          </a:p>
          <a:p>
            <a:r>
              <a:rPr lang="en-US" dirty="0" smtClean="0">
                <a:latin typeface="AvenirNext LT Pro Regular" pitchFamily="34" charset="0"/>
              </a:rPr>
              <a:t>ONLY exception </a:t>
            </a:r>
            <a:r>
              <a:rPr lang="en-US" dirty="0">
                <a:latin typeface="AvenirNext LT Pro Regular" pitchFamily="34" charset="0"/>
              </a:rPr>
              <a:t>is your health care agent </a:t>
            </a:r>
            <a:r>
              <a:rPr lang="en-US" dirty="0" smtClean="0">
                <a:latin typeface="AvenirNext LT Pro Regular" pitchFamily="34" charset="0"/>
              </a:rPr>
              <a:t>cannot </a:t>
            </a:r>
            <a:r>
              <a:rPr lang="en-US" dirty="0">
                <a:latin typeface="AvenirNext LT Pro Regular" pitchFamily="34" charset="0"/>
              </a:rPr>
              <a:t>be your paid health care </a:t>
            </a:r>
            <a:r>
              <a:rPr lang="en-US" dirty="0" smtClean="0">
                <a:latin typeface="AvenirNext LT Pro Regular" pitchFamily="34" charset="0"/>
              </a:rPr>
              <a:t>provider.</a:t>
            </a:r>
            <a:endParaRPr lang="en-US" dirty="0">
              <a:latin typeface="AvenirNext LT Pro Regular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Who can be a health care agent?</a:t>
            </a:r>
          </a:p>
        </p:txBody>
      </p:sp>
    </p:spTree>
    <p:extLst>
      <p:ext uri="{BB962C8B-B14F-4D97-AF65-F5344CB8AC3E}">
        <p14:creationId xmlns:p14="http://schemas.microsoft.com/office/powerpoint/2010/main" val="391512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AvenirNext LT Pro Regular" pitchFamily="34" charset="0"/>
              </a:rPr>
              <a:t>Needs to be someone who knows you well</a:t>
            </a:r>
          </a:p>
          <a:p>
            <a:pPr marL="0" indent="0">
              <a:buNone/>
            </a:pPr>
            <a:endParaRPr lang="en-US" sz="1700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A person who is available and accessible to represent you when needed</a:t>
            </a:r>
          </a:p>
          <a:p>
            <a:pPr marL="0" indent="0">
              <a:buNone/>
            </a:pPr>
            <a:endParaRPr lang="en-US" sz="1700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A person who will honor your wishes </a:t>
            </a:r>
          </a:p>
          <a:p>
            <a:pPr marL="0" indent="0">
              <a:buNone/>
            </a:pPr>
            <a:endParaRPr lang="en-US" sz="1700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A person not afraid to stand up for you in the event your wishes differ from other family members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How do I choose my health care agent?</a:t>
            </a:r>
          </a:p>
        </p:txBody>
      </p:sp>
    </p:spTree>
    <p:extLst>
      <p:ext uri="{BB962C8B-B14F-4D97-AF65-F5344CB8AC3E}">
        <p14:creationId xmlns:p14="http://schemas.microsoft.com/office/powerpoint/2010/main" val="95560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latin typeface="AvenirNext LT Pro Regular" pitchFamily="34" charset="0"/>
              </a:rPr>
              <a:t>This is based </a:t>
            </a:r>
            <a:r>
              <a:rPr lang="en-US" dirty="0">
                <a:latin typeface="AvenirNext LT Pro Regular" pitchFamily="34" charset="0"/>
              </a:rPr>
              <a:t>upon the power you give them in the health care power of attorney </a:t>
            </a:r>
            <a:r>
              <a:rPr lang="en-US" dirty="0" smtClean="0">
                <a:latin typeface="AvenirNext LT Pro Regular" pitchFamily="34" charset="0"/>
              </a:rPr>
              <a:t>documents. Section </a:t>
            </a:r>
            <a:r>
              <a:rPr lang="en-US" dirty="0">
                <a:latin typeface="AvenirNext LT Pro Regular" pitchFamily="34" charset="0"/>
              </a:rPr>
              <a:t>2 of </a:t>
            </a:r>
            <a:r>
              <a:rPr lang="en-US" dirty="0" smtClean="0">
                <a:latin typeface="AvenirNext LT Pro Regular" pitchFamily="34" charset="0"/>
              </a:rPr>
              <a:t>Part </a:t>
            </a:r>
            <a:r>
              <a:rPr lang="en-US" dirty="0">
                <a:latin typeface="AvenirNext LT Pro Regular" pitchFamily="34" charset="0"/>
              </a:rPr>
              <a:t>A of the health care power of attorney form allows you to limit the power of your decision </a:t>
            </a:r>
            <a:r>
              <a:rPr lang="en-US" dirty="0" smtClean="0">
                <a:latin typeface="AvenirNext LT Pro Regular" pitchFamily="34" charset="0"/>
              </a:rPr>
              <a:t>maker.</a:t>
            </a:r>
            <a:endParaRPr lang="en-US" dirty="0">
              <a:latin typeface="AvenirNext LT Pro Regular" pitchFamily="34" charset="0"/>
            </a:endParaRPr>
          </a:p>
          <a:p>
            <a:pPr marL="0" indent="0">
              <a:buNone/>
            </a:pPr>
            <a:endParaRPr lang="en-US" sz="2600" dirty="0">
              <a:latin typeface="AvenirNext LT Pro Regular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Next LT Pro Regular" pitchFamily="34" charset="0"/>
              </a:rPr>
              <a:t>If there are no limitations then your health care power of attorney can make </a:t>
            </a:r>
            <a:r>
              <a:rPr lang="en-US" b="1" dirty="0">
                <a:latin typeface="AvenirNext LT Pro Regular" pitchFamily="34" charset="0"/>
              </a:rPr>
              <a:t>ALL</a:t>
            </a:r>
            <a:r>
              <a:rPr lang="en-US" dirty="0">
                <a:latin typeface="AvenirNext LT Pro Regular" pitchFamily="34" charset="0"/>
              </a:rPr>
              <a:t> health care related decisions for </a:t>
            </a:r>
            <a:r>
              <a:rPr lang="en-US" dirty="0" smtClean="0">
                <a:latin typeface="AvenirNext LT Pro Regular" pitchFamily="34" charset="0"/>
              </a:rPr>
              <a:t>you, including:</a:t>
            </a:r>
            <a:endParaRPr lang="en-US" dirty="0">
              <a:latin typeface="AvenirNext LT Pro Regular" pitchFamily="34" charset="0"/>
            </a:endParaRPr>
          </a:p>
          <a:p>
            <a:endParaRPr lang="en-US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Access </a:t>
            </a:r>
            <a:r>
              <a:rPr lang="en-US" dirty="0" smtClean="0">
                <a:latin typeface="AvenirNext LT Pro Regular" pitchFamily="34" charset="0"/>
              </a:rPr>
              <a:t>to your medical </a:t>
            </a:r>
            <a:r>
              <a:rPr lang="en-US" dirty="0">
                <a:latin typeface="AvenirNext LT Pro Regular" pitchFamily="34" charset="0"/>
              </a:rPr>
              <a:t>information</a:t>
            </a:r>
          </a:p>
          <a:p>
            <a:r>
              <a:rPr lang="en-US" dirty="0">
                <a:latin typeface="AvenirNext LT Pro Regular" pitchFamily="34" charset="0"/>
              </a:rPr>
              <a:t>Make decisions about who provides </a:t>
            </a:r>
            <a:r>
              <a:rPr lang="en-US" dirty="0" smtClean="0">
                <a:latin typeface="AvenirNext LT Pro Regular" pitchFamily="34" charset="0"/>
              </a:rPr>
              <a:t>your </a:t>
            </a:r>
            <a:r>
              <a:rPr lang="en-US" dirty="0">
                <a:latin typeface="AvenirNext LT Pro Regular" pitchFamily="34" charset="0"/>
              </a:rPr>
              <a:t>medical </a:t>
            </a:r>
            <a:r>
              <a:rPr lang="en-US" dirty="0" smtClean="0">
                <a:latin typeface="AvenirNext LT Pro Regular" pitchFamily="34" charset="0"/>
              </a:rPr>
              <a:t>care</a:t>
            </a:r>
          </a:p>
          <a:p>
            <a:r>
              <a:rPr lang="en-US" dirty="0">
                <a:latin typeface="AvenirNext LT Pro Regular" pitchFamily="34" charset="0"/>
              </a:rPr>
              <a:t>Give consent for test, procedures, treatments, and </a:t>
            </a:r>
            <a:r>
              <a:rPr lang="en-US" dirty="0" smtClean="0">
                <a:latin typeface="AvenirNext LT Pro Regular" pitchFamily="34" charset="0"/>
              </a:rPr>
              <a:t>surgeries</a:t>
            </a:r>
            <a:endParaRPr lang="en-US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Admit </a:t>
            </a:r>
            <a:r>
              <a:rPr lang="en-US" dirty="0" smtClean="0">
                <a:latin typeface="AvenirNext LT Pro Regular" pitchFamily="34" charset="0"/>
              </a:rPr>
              <a:t>you </a:t>
            </a:r>
            <a:r>
              <a:rPr lang="en-US" dirty="0">
                <a:latin typeface="AvenirNext LT Pro Regular" pitchFamily="34" charset="0"/>
              </a:rPr>
              <a:t>to and discharge </a:t>
            </a:r>
            <a:r>
              <a:rPr lang="en-US" dirty="0" smtClean="0">
                <a:latin typeface="AvenirNext LT Pro Regular" pitchFamily="34" charset="0"/>
              </a:rPr>
              <a:t>you </a:t>
            </a:r>
            <a:r>
              <a:rPr lang="en-US" dirty="0">
                <a:latin typeface="AvenirNext LT Pro Regular" pitchFamily="34" charset="0"/>
              </a:rPr>
              <a:t>from a health care facility</a:t>
            </a:r>
          </a:p>
          <a:p>
            <a:r>
              <a:rPr lang="en-US" dirty="0">
                <a:latin typeface="AvenirNext LT Pro Regular" pitchFamily="34" charset="0"/>
              </a:rPr>
              <a:t>Withhold or withdraw any life prolonging measures</a:t>
            </a:r>
          </a:p>
          <a:p>
            <a:r>
              <a:rPr lang="en-US" dirty="0">
                <a:latin typeface="AvenirNext LT Pro Regular" pitchFamily="34" charset="0"/>
              </a:rPr>
              <a:t>Authorize an autopsy</a:t>
            </a:r>
          </a:p>
          <a:p>
            <a:r>
              <a:rPr lang="en-US" dirty="0">
                <a:latin typeface="AvenirNext LT Pro Regular" pitchFamily="34" charset="0"/>
              </a:rPr>
              <a:t>Direct the disposition of </a:t>
            </a:r>
            <a:r>
              <a:rPr lang="en-US" dirty="0" smtClean="0">
                <a:latin typeface="AvenirNext LT Pro Regular" pitchFamily="34" charset="0"/>
              </a:rPr>
              <a:t>your </a:t>
            </a:r>
            <a:r>
              <a:rPr lang="en-US" dirty="0">
                <a:latin typeface="AvenirNext LT Pro Regular" pitchFamily="34" charset="0"/>
              </a:rPr>
              <a:t>body after </a:t>
            </a:r>
            <a:r>
              <a:rPr lang="en-US" dirty="0" smtClean="0">
                <a:latin typeface="AvenirNext LT Pro Regular" pitchFamily="34" charset="0"/>
              </a:rPr>
              <a:t>death, including organ/ tissue donation</a:t>
            </a:r>
            <a:endParaRPr lang="en-US" dirty="0">
              <a:latin typeface="AvenirNext LT Pro Regular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What </a:t>
            </a:r>
            <a:r>
              <a:rPr lang="en-US" dirty="0" smtClean="0">
                <a:latin typeface="AvenirNext LT Pro Regular" pitchFamily="34" charset="0"/>
              </a:rPr>
              <a:t>authority does my </a:t>
            </a:r>
            <a:r>
              <a:rPr lang="en-US" dirty="0">
                <a:latin typeface="AvenirNext LT Pro Regular" pitchFamily="34" charset="0"/>
              </a:rPr>
              <a:t>HPOA </a:t>
            </a:r>
            <a:r>
              <a:rPr lang="en-US" dirty="0" smtClean="0">
                <a:latin typeface="AvenirNext LT Pro Regular" pitchFamily="34" charset="0"/>
              </a:rPr>
              <a:t>have</a:t>
            </a:r>
            <a:r>
              <a:rPr lang="en-US" dirty="0">
                <a:latin typeface="AvenirNext LT Pro Regular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76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venirNext LT Pro Regular" pitchFamily="34" charset="0"/>
              </a:rPr>
              <a:t>You can give your health care agent the power to donate your tissues and organs following death based on your expressed </a:t>
            </a:r>
            <a:r>
              <a:rPr lang="en-US" dirty="0" smtClean="0">
                <a:latin typeface="AvenirNext LT Pro Regular" pitchFamily="34" charset="0"/>
              </a:rPr>
              <a:t>wishes.</a:t>
            </a:r>
            <a:endParaRPr lang="en-US" dirty="0">
              <a:latin typeface="AvenirNext LT Pro Regular" pitchFamily="34" charset="0"/>
            </a:endParaRPr>
          </a:p>
          <a:p>
            <a:pPr marL="0" indent="0">
              <a:buNone/>
            </a:pPr>
            <a:endParaRPr lang="en-US" sz="1600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You must initial the statement in Section 3 Part A on the health care power of attorney document in order to give the agent this power.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Organ and tissue donation after death</a:t>
            </a:r>
          </a:p>
        </p:txBody>
      </p:sp>
    </p:spTree>
    <p:extLst>
      <p:ext uri="{BB962C8B-B14F-4D97-AF65-F5344CB8AC3E}">
        <p14:creationId xmlns:p14="http://schemas.microsoft.com/office/powerpoint/2010/main" val="188444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AvenirNext LT Pro Regular" pitchFamily="34" charset="0"/>
              </a:rPr>
              <a:t>Your health care power of attorney becomes effective when your </a:t>
            </a:r>
            <a:r>
              <a:rPr lang="en-US" dirty="0" smtClean="0">
                <a:latin typeface="AvenirNext LT Pro Regular" pitchFamily="34" charset="0"/>
              </a:rPr>
              <a:t>doctor </a:t>
            </a:r>
            <a:r>
              <a:rPr lang="en-US" dirty="0">
                <a:latin typeface="AvenirNext LT Pro Regular" pitchFamily="34" charset="0"/>
              </a:rPr>
              <a:t>determines that you have lost the ability to make you own health care </a:t>
            </a:r>
            <a:r>
              <a:rPr lang="en-US" dirty="0" smtClean="0">
                <a:latin typeface="AvenirNext LT Pro Regular" pitchFamily="34" charset="0"/>
              </a:rPr>
              <a:t>decisions.</a:t>
            </a:r>
            <a:endParaRPr lang="en-US" dirty="0">
              <a:latin typeface="AvenirNext LT Pro Regular" pitchFamily="34" charset="0"/>
            </a:endParaRPr>
          </a:p>
          <a:p>
            <a:pPr marL="0" indent="0">
              <a:buNone/>
            </a:pPr>
            <a:endParaRPr lang="en-US" sz="1700" b="1" dirty="0">
              <a:latin typeface="AvenirNext LT Pro Regular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venirNext LT Pro Regular" pitchFamily="34" charset="0"/>
              </a:rPr>
              <a:t>It’s important to remember that regardless </a:t>
            </a:r>
            <a:r>
              <a:rPr lang="en-US" b="1" dirty="0">
                <a:latin typeface="AvenirNext LT Pro Regular" pitchFamily="34" charset="0"/>
              </a:rPr>
              <a:t>of when you completed your HPOA document, no one has the power to make health care decisions for you until such time as you lack the capacity to do it </a:t>
            </a:r>
            <a:r>
              <a:rPr lang="en-US" b="1" dirty="0" smtClean="0">
                <a:latin typeface="AvenirNext LT Pro Regular" pitchFamily="34" charset="0"/>
              </a:rPr>
              <a:t>yourself.</a:t>
            </a:r>
            <a:endParaRPr lang="en-US" b="1" dirty="0">
              <a:latin typeface="AvenirNext LT Pro Regular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When does a health care power of attorney become effective?</a:t>
            </a:r>
          </a:p>
        </p:txBody>
      </p:sp>
    </p:spTree>
    <p:extLst>
      <p:ext uri="{BB962C8B-B14F-4D97-AF65-F5344CB8AC3E}">
        <p14:creationId xmlns:p14="http://schemas.microsoft.com/office/powerpoint/2010/main" val="346644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venirNext LT Pro Regular" pitchFamily="34" charset="0"/>
              </a:rPr>
              <a:t>If you are competent, you may revoke your health care power of attorney document at any </a:t>
            </a:r>
            <a:r>
              <a:rPr lang="en-US" dirty="0" smtClean="0">
                <a:latin typeface="AvenirNext LT Pro Regular" pitchFamily="34" charset="0"/>
              </a:rPr>
              <a:t>time.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600" dirty="0" smtClean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AvenirNext LT Pro Regular" pitchFamily="34" charset="0"/>
              </a:rPr>
              <a:t>You </a:t>
            </a:r>
            <a:r>
              <a:rPr lang="en-US" dirty="0">
                <a:latin typeface="AvenirNext LT Pro Regular" pitchFamily="34" charset="0"/>
              </a:rPr>
              <a:t>can void the document by writing void across the document, signing and dating for the date </a:t>
            </a:r>
            <a:r>
              <a:rPr lang="en-US" dirty="0" smtClean="0">
                <a:latin typeface="AvenirNext LT Pro Regular" pitchFamily="34" charset="0"/>
              </a:rPr>
              <a:t>it </a:t>
            </a:r>
            <a:r>
              <a:rPr lang="en-US" dirty="0">
                <a:latin typeface="AvenirNext LT Pro Regular" pitchFamily="34" charset="0"/>
              </a:rPr>
              <a:t>was </a:t>
            </a:r>
            <a:r>
              <a:rPr lang="en-US" dirty="0" smtClean="0">
                <a:latin typeface="AvenirNext LT Pro Regular" pitchFamily="34" charset="0"/>
              </a:rPr>
              <a:t>voided.</a:t>
            </a:r>
            <a:endParaRPr lang="en-US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You can complete a new health care power of attorney document (the most recently completed HPOA document is the valid one</a:t>
            </a:r>
            <a:r>
              <a:rPr lang="en-US" dirty="0" smtClean="0">
                <a:latin typeface="AvenirNext LT Pro Regular" pitchFamily="34" charset="0"/>
              </a:rPr>
              <a:t>).</a:t>
            </a:r>
            <a:endParaRPr lang="en-US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AvenirNext LT Pro Regular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latin typeface="AvenirNext LT Pro Regular" pitchFamily="34" charset="0"/>
              </a:rPr>
              <a:t>Do not forget to </a:t>
            </a:r>
            <a:r>
              <a:rPr lang="en-US" b="1" dirty="0">
                <a:latin typeface="AvenirNext LT Pro Regular" pitchFamily="34" charset="0"/>
              </a:rPr>
              <a:t>n</a:t>
            </a:r>
            <a:r>
              <a:rPr lang="en-US" b="1" dirty="0" smtClean="0">
                <a:latin typeface="AvenirNext LT Pro Regular" pitchFamily="34" charset="0"/>
              </a:rPr>
              <a:t>otify your doctors </a:t>
            </a:r>
            <a:r>
              <a:rPr lang="en-US" b="1" dirty="0">
                <a:latin typeface="AvenirNext LT Pro Regular" pitchFamily="34" charset="0"/>
              </a:rPr>
              <a:t>or </a:t>
            </a:r>
            <a:r>
              <a:rPr lang="en-US" b="1" dirty="0" smtClean="0">
                <a:latin typeface="AvenirNext LT Pro Regular" pitchFamily="34" charset="0"/>
              </a:rPr>
              <a:t>health care providers who have a copy of your old POA, that you have completed a new one and provide them a copy.</a:t>
            </a:r>
            <a:endParaRPr lang="en-US" b="1" dirty="0">
              <a:latin typeface="AvenirNext LT Pro Regular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What happens if I change my mind?</a:t>
            </a:r>
          </a:p>
        </p:txBody>
      </p:sp>
    </p:spTree>
    <p:extLst>
      <p:ext uri="{BB962C8B-B14F-4D97-AF65-F5344CB8AC3E}">
        <p14:creationId xmlns:p14="http://schemas.microsoft.com/office/powerpoint/2010/main" val="21998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A Court appointed Guardian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Spouse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Majority of reasonably available </a:t>
            </a:r>
            <a:r>
              <a:rPr lang="en-US" dirty="0" smtClean="0">
                <a:latin typeface="AvenirNext LT Pro Regular" pitchFamily="34" charset="0"/>
              </a:rPr>
              <a:t>parents </a:t>
            </a:r>
            <a:r>
              <a:rPr lang="en-US" dirty="0">
                <a:latin typeface="AvenirNext LT Pro Regular" pitchFamily="34" charset="0"/>
              </a:rPr>
              <a:t>and </a:t>
            </a:r>
            <a:r>
              <a:rPr lang="en-US" dirty="0" smtClean="0">
                <a:latin typeface="AvenirNext LT Pro Regular" pitchFamily="34" charset="0"/>
              </a:rPr>
              <a:t>adult children</a:t>
            </a:r>
            <a:endParaRPr lang="en-US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Majority of reasonably available </a:t>
            </a:r>
            <a:r>
              <a:rPr lang="en-US" dirty="0" smtClean="0">
                <a:latin typeface="AvenirNext LT Pro Regular" pitchFamily="34" charset="0"/>
              </a:rPr>
              <a:t>adult siblings</a:t>
            </a:r>
            <a:endParaRPr lang="en-US" dirty="0">
              <a:latin typeface="AvenirNext LT Pro Regular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An individual who has an established relationship with the patient, who acts in good faith on behalf of the patient, and who can convey the patient’s wishes.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300" dirty="0">
              <a:latin typeface="AvenirNext LT Pro Regular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latin typeface="AvenirNext LT Pro Regular" pitchFamily="34" charset="0"/>
              </a:rPr>
              <a:t>If </a:t>
            </a:r>
            <a:r>
              <a:rPr lang="en-US" dirty="0">
                <a:latin typeface="AvenirNext LT Pro Regular" pitchFamily="34" charset="0"/>
              </a:rPr>
              <a:t>none of the above is reasonably available then at the discretion of the attending </a:t>
            </a:r>
            <a:r>
              <a:rPr lang="en-US" dirty="0" smtClean="0">
                <a:latin typeface="AvenirNext LT Pro Regular" pitchFamily="34" charset="0"/>
              </a:rPr>
              <a:t>physician, life-prolonging </a:t>
            </a:r>
            <a:r>
              <a:rPr lang="en-US" dirty="0">
                <a:latin typeface="AvenirNext LT Pro Regular" pitchFamily="34" charset="0"/>
              </a:rPr>
              <a:t>measures may be withheld or discontinued upon the discretion and under the supervision of the attending </a:t>
            </a:r>
            <a:r>
              <a:rPr lang="en-US" dirty="0" smtClean="0">
                <a:latin typeface="AvenirNext LT Pro Regular" pitchFamily="34" charset="0"/>
              </a:rPr>
              <a:t>physician.</a:t>
            </a:r>
            <a:endParaRPr lang="en-US" dirty="0">
              <a:latin typeface="AvenirNext LT Pro Regular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AvenirNext LT Pro Regular" pitchFamily="34" charset="0"/>
              </a:rPr>
              <a:t>Who can stop </a:t>
            </a:r>
            <a:r>
              <a:rPr lang="en-US" sz="3400" dirty="0" smtClean="0">
                <a:latin typeface="AvenirNext LT Pro Regular" pitchFamily="34" charset="0"/>
              </a:rPr>
              <a:t>life-prolonging </a:t>
            </a:r>
            <a:r>
              <a:rPr lang="en-US" sz="3400" dirty="0">
                <a:latin typeface="AvenirNext LT Pro Regular" pitchFamily="34" charset="0"/>
              </a:rPr>
              <a:t>measures if I do not appoint a health care agent?</a:t>
            </a:r>
          </a:p>
        </p:txBody>
      </p:sp>
    </p:spTree>
    <p:extLst>
      <p:ext uri="{BB962C8B-B14F-4D97-AF65-F5344CB8AC3E}">
        <p14:creationId xmlns:p14="http://schemas.microsoft.com/office/powerpoint/2010/main" val="218680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venirNext LT Pro Regular" pitchFamily="34" charset="0"/>
              </a:rPr>
              <a:t>Two Witnesses (</a:t>
            </a:r>
            <a:r>
              <a:rPr lang="en-US" dirty="0" smtClean="0">
                <a:latin typeface="AvenirNext LT Pro Regular" pitchFamily="34" charset="0"/>
              </a:rPr>
              <a:t>Non-Family</a:t>
            </a:r>
            <a:r>
              <a:rPr lang="en-US" dirty="0">
                <a:latin typeface="AvenirNext LT Pro Regular" pitchFamily="34" charset="0"/>
              </a:rPr>
              <a:t>) </a:t>
            </a:r>
            <a:endParaRPr lang="en-US" dirty="0" smtClean="0">
              <a:latin typeface="AvenirNext LT Pro Regular" pitchFamily="34" charset="0"/>
            </a:endParaRPr>
          </a:p>
          <a:p>
            <a:pPr marL="0" indent="0">
              <a:buNone/>
            </a:pPr>
            <a:r>
              <a:rPr lang="en-US" sz="2000" i="1" dirty="0">
                <a:latin typeface="AvenirNext LT Pro Regular" pitchFamily="34" charset="0"/>
              </a:rPr>
              <a:t> </a:t>
            </a:r>
            <a:r>
              <a:rPr lang="en-US" sz="2000" i="1" dirty="0" smtClean="0">
                <a:latin typeface="AvenirNext LT Pro Regular" pitchFamily="34" charset="0"/>
              </a:rPr>
              <a:t>     We </a:t>
            </a:r>
            <a:r>
              <a:rPr lang="en-US" sz="2000" i="1" dirty="0">
                <a:latin typeface="AvenirNext LT Pro Regular" pitchFamily="34" charset="0"/>
              </a:rPr>
              <a:t>can use others here today for </a:t>
            </a:r>
            <a:r>
              <a:rPr lang="en-US" sz="2000" i="1" dirty="0" smtClean="0">
                <a:latin typeface="AvenirNext LT Pro Regular" pitchFamily="34" charset="0"/>
              </a:rPr>
              <a:t>witnesses.</a:t>
            </a:r>
            <a:endParaRPr lang="en-US" sz="2000" i="1" dirty="0">
              <a:latin typeface="AvenirNext LT Pro Regular" pitchFamily="34" charset="0"/>
            </a:endParaRPr>
          </a:p>
          <a:p>
            <a:r>
              <a:rPr lang="en-US" dirty="0">
                <a:latin typeface="AvenirNext LT Pro Regular" pitchFamily="34" charset="0"/>
              </a:rPr>
              <a:t>A Notary Public (provided on site today)</a:t>
            </a:r>
          </a:p>
          <a:p>
            <a:r>
              <a:rPr lang="en-US" dirty="0">
                <a:latin typeface="AvenirNext LT Pro Regular" pitchFamily="34" charset="0"/>
              </a:rPr>
              <a:t>A valid ID </a:t>
            </a:r>
          </a:p>
          <a:p>
            <a:r>
              <a:rPr lang="en-US" dirty="0">
                <a:latin typeface="AvenirNext LT Pro Regular" pitchFamily="34" charset="0"/>
              </a:rPr>
              <a:t>Your </a:t>
            </a:r>
            <a:r>
              <a:rPr lang="en-US" dirty="0" smtClean="0">
                <a:latin typeface="AvenirNext LT Pro Regular" pitchFamily="34" charset="0"/>
              </a:rPr>
              <a:t>Signature</a:t>
            </a:r>
            <a:endParaRPr lang="en-US" dirty="0">
              <a:latin typeface="AvenirNext LT Pro Regular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What </a:t>
            </a:r>
            <a:r>
              <a:rPr lang="en-US" dirty="0" smtClean="0">
                <a:latin typeface="AvenirNext LT Pro Regular" pitchFamily="34" charset="0"/>
              </a:rPr>
              <a:t>is needed </a:t>
            </a:r>
            <a:r>
              <a:rPr lang="en-US" dirty="0">
                <a:latin typeface="AvenirNext LT Pro Regular" pitchFamily="34" charset="0"/>
              </a:rPr>
              <a:t>t</a:t>
            </a:r>
            <a:r>
              <a:rPr lang="en-US" dirty="0" smtClean="0">
                <a:latin typeface="AvenirNext LT Pro Regular" pitchFamily="34" charset="0"/>
              </a:rPr>
              <a:t>o complete my </a:t>
            </a:r>
            <a:r>
              <a:rPr lang="en-US" dirty="0">
                <a:latin typeface="AvenirNext LT Pro Regular" pitchFamily="34" charset="0"/>
              </a:rPr>
              <a:t>Advance Care Directives?</a:t>
            </a:r>
          </a:p>
        </p:txBody>
      </p:sp>
    </p:spTree>
    <p:extLst>
      <p:ext uri="{BB962C8B-B14F-4D97-AF65-F5344CB8AC3E}">
        <p14:creationId xmlns:p14="http://schemas.microsoft.com/office/powerpoint/2010/main" val="225867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Put the original in a safe place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Make copies for your health care providers (Physicians, Home Health agency, Hospice, hospital, etc.) 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venirNext LT Pro Regular" pitchFamily="34" charset="0"/>
              </a:rPr>
              <a:t>Give a copy to your HPOA and share your wishes with your </a:t>
            </a:r>
            <a:r>
              <a:rPr lang="en-US" dirty="0" smtClean="0">
                <a:latin typeface="AvenirNext LT Pro Regular" pitchFamily="34" charset="0"/>
              </a:rPr>
              <a:t>family</a:t>
            </a:r>
            <a:endParaRPr lang="en-US" dirty="0">
              <a:latin typeface="AvenirNext LT Pro Regular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Next LT Pro Regular" pitchFamily="34" charset="0"/>
              </a:rPr>
              <a:t>What is next after I complete my Advance Care Directives?</a:t>
            </a:r>
          </a:p>
        </p:txBody>
      </p:sp>
      <p:pic>
        <p:nvPicPr>
          <p:cNvPr id="4" name="Picture 4" descr="C:\Users\U155254\AppData\Local\Microsoft\Windows\Temporary Internet Files\Content.IE5\3WXOXZLJ\pic-31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52600"/>
            <a:ext cx="3429000" cy="226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3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Next LT Pro Regular" pitchFamily="34" charset="0"/>
              </a:rPr>
              <a:t>Questions?</a:t>
            </a:r>
            <a:endParaRPr lang="en-US" dirty="0">
              <a:latin typeface="AvenirNext LT Pro Regular" pitchFamily="34" charset="0"/>
            </a:endParaRPr>
          </a:p>
        </p:txBody>
      </p:sp>
      <p:pic>
        <p:nvPicPr>
          <p:cNvPr id="4" name="Picture 2" descr="C:\Users\U155254\AppData\Local\Microsoft\Windows\Temporary Internet Files\Content.IE5\O3PD015P\questio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625600"/>
            <a:ext cx="43942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24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963</Words>
  <Application>Microsoft Office PowerPoint</Application>
  <PresentationFormat>On-screen Show (4:3)</PresentationFormat>
  <Paragraphs>104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Advance Care Planning</vt:lpstr>
      <vt:lpstr>Why is advance care planning important?</vt:lpstr>
      <vt:lpstr>PowerPoint Presentation</vt:lpstr>
      <vt:lpstr>Advance Care Directives</vt:lpstr>
      <vt:lpstr>MOST Form</vt:lpstr>
      <vt:lpstr>Living Will</vt:lpstr>
      <vt:lpstr>What are life-prolonging measures?</vt:lpstr>
      <vt:lpstr>What if I want Tube Feedings or artificial hydration?</vt:lpstr>
      <vt:lpstr>Health Care Power of Attorney (HPOA)</vt:lpstr>
      <vt:lpstr>Who can be a health care agent?</vt:lpstr>
      <vt:lpstr>How do I choose my health care agent?</vt:lpstr>
      <vt:lpstr>What authority does my HPOA have?</vt:lpstr>
      <vt:lpstr>Organ and tissue donation after death</vt:lpstr>
      <vt:lpstr>When does a health care power of attorney become effective?</vt:lpstr>
      <vt:lpstr>What happens if I change my mind?</vt:lpstr>
      <vt:lpstr>Who can stop life-prolonging measures if I do not appoint a health care agent?</vt:lpstr>
      <vt:lpstr>What is needed to complete my Advance Care Directives?</vt:lpstr>
      <vt:lpstr>What is next after I complete my Advance Care Directives?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ERBASS</dc:creator>
  <cp:lastModifiedBy>ebailey</cp:lastModifiedBy>
  <cp:revision>20</cp:revision>
  <dcterms:created xsi:type="dcterms:W3CDTF">2014-02-17T15:06:41Z</dcterms:created>
  <dcterms:modified xsi:type="dcterms:W3CDTF">2018-04-20T14:20:34Z</dcterms:modified>
</cp:coreProperties>
</file>